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7"/>
  </p:notesMasterIdLst>
  <p:handoutMasterIdLst>
    <p:handoutMasterId r:id="rId28"/>
  </p:handoutMasterIdLst>
  <p:sldIdLst>
    <p:sldId id="258" r:id="rId3"/>
    <p:sldId id="274" r:id="rId4"/>
    <p:sldId id="260" r:id="rId5"/>
    <p:sldId id="289" r:id="rId6"/>
    <p:sldId id="29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94" r:id="rId21"/>
    <p:sldId id="295" r:id="rId22"/>
    <p:sldId id="296" r:id="rId23"/>
    <p:sldId id="291" r:id="rId24"/>
    <p:sldId id="292" r:id="rId25"/>
    <p:sldId id="293" r:id="rId26"/>
    <p:sldId id="27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5EA"/>
    <a:srgbClr val="F4F2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3B4B98B0-60AC-42C2-AFA5-B58CD77FA1E5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84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BDA6D-DC69-4DCE-BAF7-6763517D3376}" type="datetimeFigureOut">
              <a:rPr lang="en-US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77E94-A6AB-4E02-8E43-E89F9CF4757F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F6C43-988E-4257-9A1C-C162EF036D58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491D0-8E1B-49C7-849B-A28568D94497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32533" y="1371600"/>
            <a:ext cx="9359467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Rectangle 9"/>
          <p:cNvSpPr/>
          <p:nvPr/>
        </p:nvSpPr>
        <p:spPr>
          <a:xfrm>
            <a:off x="2832533" y="4462272"/>
            <a:ext cx="9359467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3175199" y="1943842"/>
            <a:ext cx="8500062" cy="2387600"/>
          </a:xfrm>
        </p:spPr>
        <p:txBody>
          <a:bodyPr anchor="b"/>
          <a:lstStyle>
            <a:lvl1pPr algn="l">
              <a:lnSpc>
                <a:spcPct val="90000"/>
              </a:lnSpc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75199" y="4538659"/>
            <a:ext cx="8500062" cy="865321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8199" y="462249"/>
            <a:ext cx="9693088" cy="571471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8199" y="6356350"/>
            <a:ext cx="1971947" cy="365125"/>
          </a:xfrm>
        </p:spPr>
        <p:txBody>
          <a:bodyPr/>
          <a:lstStyle/>
          <a:p>
            <a:fld id="{2CCFE9AC-F15C-4FA0-A6F1-298829FA691D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82374" y="6356350"/>
            <a:ext cx="5687786" cy="365125"/>
          </a:xfrm>
        </p:spPr>
        <p:txBody>
          <a:bodyPr/>
          <a:lstStyle/>
          <a:p/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 rot="5400000">
            <a:off x="7523375" y="2743540"/>
            <a:ext cx="6857433" cy="137148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5400000">
            <a:off x="8267671" y="3370131"/>
            <a:ext cx="6858000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66348" y="462249"/>
            <a:ext cx="1370886" cy="571471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02389" y="6356350"/>
            <a:ext cx="1968898" cy="365125"/>
          </a:xfrm>
        </p:spPr>
        <p:txBody>
          <a:bodyPr/>
          <a:lstStyle/>
          <a:p>
            <a:fld id="{BD266BE7-899D-4075-917F-DBDE33B6B692}" type="slidenum">
              <a:rPr/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02152" y="-20637"/>
            <a:ext cx="7315200" cy="434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Rectangle 8"/>
          <p:cNvSpPr/>
          <p:nvPr/>
        </p:nvSpPr>
        <p:spPr>
          <a:xfrm>
            <a:off x="3502152" y="4462272"/>
            <a:ext cx="7315200" cy="1719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3838015" y="658346"/>
            <a:ext cx="6597464" cy="3664417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8014" y="4589463"/>
            <a:ext cx="6597465" cy="150018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0160" y="2194560"/>
            <a:ext cx="4489704" cy="3986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5368" y="2194560"/>
            <a:ext cx="4493424" cy="3986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80160" y="2743194"/>
            <a:ext cx="4489704" cy="34337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9088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9088" y="2743194"/>
            <a:ext cx="4489704" cy="34337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8896" y="2465294"/>
            <a:ext cx="5389895" cy="439270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1818" y="2465294"/>
            <a:ext cx="3834874" cy="3711669"/>
          </a:xfrm>
        </p:spPr>
        <p:txBody>
          <a:bodyPr>
            <a:normAutofit/>
          </a:bodyPr>
          <a:lstStyle>
            <a:lvl1pPr marL="0" indent="0">
              <a:spcBef>
                <a:spcPts val="1500"/>
              </a:spcBef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18896" y="1828456"/>
            <a:ext cx="5389895" cy="5029544"/>
          </a:xfrm>
        </p:spPr>
        <p:txBody>
          <a:bodyPr tIns="13716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1819" y="2465293"/>
            <a:ext cx="3834874" cy="3711669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47472"/>
            <a:ext cx="12188952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457200"/>
            <a:ext cx="12188952" cy="137125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2190749"/>
            <a:ext cx="9628632" cy="3986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0160" y="6356350"/>
            <a:ext cx="1971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FE9AC-F15C-4FA0-A6F1-298829FA691D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2107" y="6356350"/>
            <a:ext cx="5687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39894" y="6356350"/>
            <a:ext cx="1968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66BE7-899D-4075-917F-DBDE33B6B692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2.png"/><Relationship Id="rId1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3.png"/><Relationship Id="rId1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4.png"/><Relationship Id="rId1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5.xml"/><Relationship Id="rId5" Type="http://schemas.openxmlformats.org/officeDocument/2006/relationships/themeOverride" Target="../theme/themeOverride1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Vert">
          <a:fgClr>
            <a:srgbClr val="F6F5E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967" y="685641"/>
            <a:ext cx="4104982" cy="4336735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3800" dirty="0"/>
              <a:t>Big Data</a:t>
            </a:r>
            <a:endParaRPr lang="en-US" sz="13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24"/>
            <a:ext cx="7291448" cy="6857676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144" y="5723771"/>
            <a:ext cx="340162" cy="340162"/>
          </a:xfrm>
          <a:prstGeom prst="rect">
            <a:avLst/>
          </a:prstGeom>
        </p:spPr>
      </p:pic>
      <p:sp>
        <p:nvSpPr>
          <p:cNvPr id="3" name="Text 4"/>
          <p:cNvSpPr/>
          <p:nvPr/>
        </p:nvSpPr>
        <p:spPr>
          <a:xfrm>
            <a:off x="8980011" y="5699482"/>
            <a:ext cx="1943100" cy="388858"/>
          </a:xfrm>
          <a:prstGeom prst="rect">
            <a:avLst/>
          </a:prstGeom>
          <a:noFill/>
        </p:spPr>
        <p:txBody>
          <a:bodyPr wrap="none" rtlCol="0" anchor="t"/>
          <a:p>
            <a:pPr marL="0" indent="0" algn="l">
              <a:lnSpc>
                <a:spcPts val="3060"/>
              </a:lnSpc>
              <a:buNone/>
            </a:pPr>
            <a:r>
              <a:rPr lang="en-US" sz="2185" b="1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by Arun Bisht</a:t>
            </a:r>
            <a:endParaRPr lang="en-US" sz="2185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Some Make it 4V’s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73344" y="1936004"/>
            <a:ext cx="9242263" cy="47215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Harnessing Big Data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62" y="2620369"/>
            <a:ext cx="4138001" cy="387596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OLTP</a:t>
            </a:r>
            <a:r>
              <a:rPr lang="en-US" dirty="0"/>
              <a:t>: Online Transaction Processing   (DBMSs)</a:t>
            </a:r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OLAP</a:t>
            </a:r>
            <a:r>
              <a:rPr lang="en-US" dirty="0"/>
              <a:t>: Online Analytical Processing   (Data Warehousing)</a:t>
            </a:r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RTAP</a:t>
            </a:r>
            <a:r>
              <a:rPr lang="en-US" dirty="0"/>
              <a:t>: Real-Time Analytics Processing  (Big Data Architecture &amp; technology)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80681" y="1937638"/>
            <a:ext cx="7960849" cy="47619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Who’s Generating Big Data ?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0576" y="1828456"/>
            <a:ext cx="2389164" cy="23891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479" y="3869950"/>
            <a:ext cx="23193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b="1" dirty="0">
                <a:solidFill>
                  <a:srgbClr val="800000"/>
                </a:solidFill>
                <a:latin typeface="Calisto MT" panose="02040603050505030304"/>
              </a:rPr>
              <a:t>Social media and networks</a:t>
            </a:r>
            <a:endParaRPr lang="en-US" sz="2000" b="1" dirty="0">
              <a:solidFill>
                <a:srgbClr val="800000"/>
              </a:solidFill>
              <a:latin typeface="Calisto MT" panose="02040603050505030304"/>
            </a:endParaRPr>
          </a:p>
          <a:p>
            <a:pPr algn="ctr" defTabSz="457200"/>
            <a:r>
              <a:rPr lang="en-US" sz="2000" dirty="0">
                <a:solidFill>
                  <a:srgbClr val="000000"/>
                </a:solidFill>
                <a:latin typeface="Calisto MT" panose="02040603050505030304"/>
              </a:rPr>
              <a:t>(all of us are generating data)</a:t>
            </a:r>
            <a:endParaRPr lang="en-US" sz="2000" dirty="0">
              <a:solidFill>
                <a:srgbClr val="000000"/>
              </a:solidFill>
              <a:latin typeface="Calisto MT" panose="020406030505050303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430" y="1941117"/>
            <a:ext cx="2603900" cy="19248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56303" y="3897421"/>
            <a:ext cx="3306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b="1" dirty="0">
                <a:solidFill>
                  <a:srgbClr val="800000"/>
                </a:solidFill>
                <a:latin typeface="Calisto MT" panose="02040603050505030304"/>
              </a:rPr>
              <a:t>Scientific instruments</a:t>
            </a:r>
            <a:endParaRPr lang="en-US" sz="2000" b="1" dirty="0">
              <a:solidFill>
                <a:srgbClr val="800000"/>
              </a:solidFill>
              <a:latin typeface="Calisto MT" panose="02040603050505030304"/>
            </a:endParaRPr>
          </a:p>
          <a:p>
            <a:pPr algn="ctr" defTabSz="457200"/>
            <a:r>
              <a:rPr lang="en-US" sz="2000" dirty="0">
                <a:solidFill>
                  <a:srgbClr val="000000"/>
                </a:solidFill>
                <a:latin typeface="Calisto MT" panose="02040603050505030304"/>
              </a:rPr>
              <a:t>(collecting all sorts of data) </a:t>
            </a:r>
            <a:endParaRPr lang="en-US" sz="2000" dirty="0">
              <a:solidFill>
                <a:srgbClr val="000000"/>
              </a:solidFill>
              <a:latin typeface="Calisto MT" panose="020406030505050303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69039" y="3928199"/>
            <a:ext cx="2298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b="1" dirty="0">
                <a:solidFill>
                  <a:srgbClr val="800000"/>
                </a:solidFill>
                <a:latin typeface="Calisto MT" panose="02040603050505030304"/>
              </a:rPr>
              <a:t>Mobile devices </a:t>
            </a:r>
            <a:endParaRPr lang="en-US" sz="2000" b="1" dirty="0">
              <a:solidFill>
                <a:srgbClr val="800000"/>
              </a:solidFill>
              <a:latin typeface="Calisto MT" panose="02040603050505030304"/>
            </a:endParaRPr>
          </a:p>
          <a:p>
            <a:pPr algn="ctr" defTabSz="457200"/>
            <a:r>
              <a:rPr lang="en-US" sz="2000" dirty="0">
                <a:solidFill>
                  <a:srgbClr val="000000"/>
                </a:solidFill>
                <a:latin typeface="Calisto MT" panose="02040603050505030304"/>
              </a:rPr>
              <a:t>(tracking all objects all the time)</a:t>
            </a:r>
            <a:endParaRPr lang="en-US" sz="2000" dirty="0">
              <a:solidFill>
                <a:srgbClr val="000000"/>
              </a:solidFill>
              <a:latin typeface="Calisto MT" panose="020406030505050303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923" y="2351210"/>
            <a:ext cx="2457921" cy="165261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394198" y="4132556"/>
            <a:ext cx="2506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b="1" dirty="0">
                <a:solidFill>
                  <a:srgbClr val="800000"/>
                </a:solidFill>
                <a:latin typeface="Calisto MT" panose="02040603050505030304"/>
              </a:rPr>
              <a:t>Sensor technology and networks</a:t>
            </a:r>
            <a:endParaRPr lang="en-US" sz="2000" b="1" dirty="0">
              <a:solidFill>
                <a:srgbClr val="800000"/>
              </a:solidFill>
              <a:latin typeface="Calisto MT" panose="02040603050505030304"/>
            </a:endParaRPr>
          </a:p>
          <a:p>
            <a:pPr algn="ctr" defTabSz="457200"/>
            <a:r>
              <a:rPr lang="en-US" sz="2000" dirty="0">
                <a:solidFill>
                  <a:srgbClr val="000000"/>
                </a:solidFill>
                <a:latin typeface="Calisto MT" panose="02040603050505030304"/>
              </a:rPr>
              <a:t>(measuring all kinds of data) </a:t>
            </a:r>
            <a:endParaRPr lang="en-US" sz="2000" dirty="0">
              <a:solidFill>
                <a:srgbClr val="000000"/>
              </a:solidFill>
              <a:latin typeface="Calisto MT" panose="02040603050505030304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4198" y="1917854"/>
            <a:ext cx="2190750" cy="208597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67640" y="5334777"/>
            <a:ext cx="113332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The progress and innovation is no longer hindered by the ability to collect data</a:t>
            </a:r>
            <a:endParaRPr lang="en-US" sz="20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But, by the ability to manage, analyze, summarize, visualize, and discover knowledge from the collected data in a timely manner and in a scalable fashion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The Model Has Changed…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1828456"/>
            <a:ext cx="9628632" cy="3986213"/>
          </a:xfrm>
        </p:spPr>
        <p:txBody>
          <a:bodyPr/>
          <a:lstStyle/>
          <a:p>
            <a:r>
              <a:rPr lang="en-US" dirty="0"/>
              <a:t>The Model of Generating/Consuming Data has Changed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80160" y="2330788"/>
            <a:ext cx="8526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Old Model: </a:t>
            </a:r>
            <a:r>
              <a:rPr lang="en-US" sz="2000" b="1" dirty="0"/>
              <a:t>Few companies are generating data, all others are consuming data 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3707" y="2730898"/>
            <a:ext cx="1886839" cy="16711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999" y="2730898"/>
            <a:ext cx="2237514" cy="16695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73707" y="4562859"/>
            <a:ext cx="91162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New Model: </a:t>
            </a:r>
            <a:r>
              <a:rPr lang="en-US" sz="2000" b="1" dirty="0"/>
              <a:t>all of us are generating data, and all of us are consuming data </a:t>
            </a:r>
            <a:endParaRPr lang="en-US" sz="20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707" y="4907361"/>
            <a:ext cx="2857500" cy="1809750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5731813" y="3370997"/>
            <a:ext cx="1119363" cy="340162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4945805" y="5587318"/>
            <a:ext cx="1673359" cy="292110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469" y="2659745"/>
            <a:ext cx="3753068" cy="19031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724" y="4813997"/>
            <a:ext cx="3753068" cy="19031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What’s driving Big Data ?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1192" y="1991949"/>
            <a:ext cx="6298610" cy="470910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407990" y="5145207"/>
            <a:ext cx="7728583" cy="1407132"/>
            <a:chOff x="2206987" y="4191949"/>
            <a:chExt cx="6692952" cy="1200329"/>
          </a:xfrm>
        </p:grpSpPr>
        <p:cxnSp>
          <p:nvCxnSpPr>
            <p:cNvPr id="11" name="Straight Arrow Connector 10"/>
            <p:cNvCxnSpPr/>
            <p:nvPr/>
          </p:nvCxnSpPr>
          <p:spPr>
            <a:xfrm flipH="1">
              <a:off x="2206987" y="4451385"/>
              <a:ext cx="3186864" cy="0"/>
            </a:xfrm>
            <a:prstGeom prst="straightConnector1">
              <a:avLst/>
            </a:prstGeom>
            <a:noFill/>
            <a:ln w="31750" cap="flat" cmpd="sng" algn="ctr">
              <a:solidFill>
                <a:srgbClr val="4B5A60">
                  <a:shade val="90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5393851" y="4191949"/>
              <a:ext cx="3506088" cy="1200329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sto MT" panose="02040603050505030304"/>
                </a:rPr>
                <a:t>- Ad-hoc querying and reporting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 panose="02040603050505030304"/>
              </a:endParaRP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sto MT" panose="02040603050505030304"/>
                </a:rPr>
                <a:t>- Data mining techniques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 panose="02040603050505030304"/>
              </a:endParaRP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sto MT" panose="02040603050505030304"/>
                </a:rPr>
                <a:t>- Structured data, typical sources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 panose="02040603050505030304"/>
              </a:endParaRP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sto MT" panose="02040603050505030304"/>
                </a:rPr>
                <a:t>- Small to mid-size datasets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 panose="02040603050505030304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407989" y="2596101"/>
            <a:ext cx="7728583" cy="1477328"/>
            <a:chOff x="2034655" y="1960356"/>
            <a:chExt cx="6530418" cy="1477328"/>
          </a:xfrm>
        </p:grpSpPr>
        <p:sp>
          <p:nvSpPr>
            <p:cNvPr id="14" name="TextBox 13"/>
            <p:cNvSpPr txBox="1"/>
            <p:nvPr/>
          </p:nvSpPr>
          <p:spPr>
            <a:xfrm>
              <a:off x="4508441" y="1960356"/>
              <a:ext cx="4056632" cy="1477328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sto MT" panose="02040603050505030304"/>
                </a:rPr>
                <a:t>- Optimizations and predictive analytics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 panose="02040603050505030304"/>
              </a:endParaRP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sto MT" panose="02040603050505030304"/>
                </a:rPr>
                <a:t>- Complex statistical analysis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 panose="02040603050505030304"/>
              </a:endParaRP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sto MT" panose="02040603050505030304"/>
                </a:rPr>
                <a:t>- All types of data, and many sources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 panose="02040603050505030304"/>
              </a:endParaRP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sto MT" panose="02040603050505030304"/>
                </a:rPr>
                <a:t>- Very large datasets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 panose="02040603050505030304"/>
              </a:endParaRP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sto MT" panose="02040603050505030304"/>
                </a:rPr>
                <a:t>- More of a real-time 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 panose="02040603050505030304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2034655" y="2553402"/>
              <a:ext cx="2473786" cy="477909"/>
            </a:xfrm>
            <a:prstGeom prst="straightConnector1">
              <a:avLst/>
            </a:prstGeom>
            <a:noFill/>
            <a:ln w="31750" cap="flat" cmpd="sng" algn="ctr">
              <a:solidFill>
                <a:srgbClr val="4B5A60">
                  <a:shade val="90000"/>
                </a:srgbClr>
              </a:solidFill>
              <a:prstDash val="solid"/>
              <a:tailEnd type="arrow"/>
            </a:ln>
            <a:effectLst/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Value of Big Data Analytics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2190749"/>
            <a:ext cx="4233536" cy="4291938"/>
          </a:xfrm>
        </p:spPr>
        <p:txBody>
          <a:bodyPr>
            <a:normAutofit/>
          </a:bodyPr>
          <a:lstStyle/>
          <a:p>
            <a:r>
              <a:rPr lang="en-US" dirty="0"/>
              <a:t>Big data is more real-time in nature than traditional DW applications</a:t>
            </a:r>
            <a:endParaRPr lang="en-US" dirty="0"/>
          </a:p>
          <a:p>
            <a:r>
              <a:rPr lang="en-US" dirty="0"/>
              <a:t>Traditional DW architectures (e.g. </a:t>
            </a:r>
            <a:r>
              <a:rPr lang="en-US" dirty="0" err="1"/>
              <a:t>Exadata</a:t>
            </a:r>
            <a:r>
              <a:rPr lang="en-US" dirty="0"/>
              <a:t>, Teradata) are not well-suited for big data apps</a:t>
            </a:r>
            <a:endParaRPr lang="en-US" dirty="0"/>
          </a:p>
          <a:p>
            <a:r>
              <a:rPr lang="en-US" dirty="0"/>
              <a:t>Shared nothing, massively parallel processing, scale out architectures are well-suited for big data apps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26796" y="2046562"/>
            <a:ext cx="6264684" cy="4580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Challenges in Handling Big Data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59" y="4981433"/>
            <a:ext cx="10211255" cy="1733266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The Bottleneck is in technology</a:t>
            </a:r>
            <a:endParaRPr lang="en-US" b="1" dirty="0">
              <a:solidFill>
                <a:srgbClr val="FF0000"/>
              </a:solidFill>
            </a:endParaRPr>
          </a:p>
          <a:p>
            <a:pPr lvl="1"/>
            <a:r>
              <a:rPr lang="en-US" sz="2400" dirty="0"/>
              <a:t>New architecture, algorithms, techniques are needed</a:t>
            </a:r>
            <a:endParaRPr lang="en-US" sz="2400" dirty="0"/>
          </a:p>
          <a:p>
            <a:r>
              <a:rPr lang="en-US" b="1" dirty="0">
                <a:solidFill>
                  <a:srgbClr val="0070C0"/>
                </a:solidFill>
              </a:rPr>
              <a:t>Also in technical skills</a:t>
            </a:r>
            <a:endParaRPr lang="en-US" b="1" dirty="0">
              <a:solidFill>
                <a:srgbClr val="0070C0"/>
              </a:solidFill>
            </a:endParaRPr>
          </a:p>
          <a:p>
            <a:pPr lvl="1"/>
            <a:r>
              <a:rPr lang="en-US" sz="2400" dirty="0"/>
              <a:t>Experts in using the new technology and dealing with big data </a:t>
            </a:r>
            <a:endParaRPr lang="en-US" sz="24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99897" y="1979021"/>
            <a:ext cx="8789158" cy="28518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9FF">
              <a:alpha val="75000"/>
            </a:srgbClr>
          </a:solidFill>
          <a:ln w="13811">
            <a:solidFill>
              <a:srgbClr val="FFFFFF">
                <a:alpha val="6400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694333" y="1885355"/>
            <a:ext cx="6231334" cy="1388666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ts val="6560"/>
              </a:lnSpc>
              <a:buNone/>
            </a:pPr>
            <a:r>
              <a:rPr lang="en-US" sz="4375" dirty="0">
                <a:solidFill>
                  <a:srgbClr val="1B1B27"/>
                </a:solidFill>
                <a:latin typeface="Corben" panose="020F0503020000020004" pitchFamily="34" charset="0"/>
                <a:ea typeface="Corben" panose="020F0503020000020004" pitchFamily="34" charset="-122"/>
                <a:cs typeface="Corben" panose="020F0503020000020004" pitchFamily="34" charset="-120"/>
              </a:rPr>
              <a:t>Introduction to Big Data and Visualization</a:t>
            </a:r>
            <a:endParaRPr lang="en-US" sz="4375" dirty="0"/>
          </a:p>
        </p:txBody>
      </p:sp>
      <p:sp>
        <p:nvSpPr>
          <p:cNvPr id="5" name="Text 2"/>
          <p:cNvSpPr/>
          <p:nvPr/>
        </p:nvSpPr>
        <p:spPr>
          <a:xfrm>
            <a:off x="694333" y="3551733"/>
            <a:ext cx="6231334" cy="888504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46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Big data is a collection of large and complex data sets that traditional data processing methods cannot handle. Learn more about its types, usage, visualization, and its use case in e-Governance.</a:t>
            </a:r>
            <a:endParaRPr lang="en-US" sz="1460" dirty="0"/>
          </a:p>
        </p:txBody>
      </p:sp>
      <p:sp>
        <p:nvSpPr>
          <p:cNvPr id="6" name="Shape 3"/>
          <p:cNvSpPr/>
          <p:nvPr/>
        </p:nvSpPr>
        <p:spPr>
          <a:xfrm>
            <a:off x="694333" y="4662388"/>
            <a:ext cx="296168" cy="296168"/>
          </a:xfrm>
          <a:prstGeom prst="roundRect">
            <a:avLst>
              <a:gd name="adj" fmla="val 25726039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698328" y="1160463"/>
            <a:ext cx="3854450" cy="578644"/>
          </a:xfrm>
          <a:prstGeom prst="rect">
            <a:avLst/>
          </a:prstGeom>
          <a:noFill/>
        </p:spPr>
        <p:txBody>
          <a:bodyPr wrap="none" rtlCol="0" anchor="t"/>
          <a:lstStyle/>
          <a:p>
            <a:pPr marL="0" indent="0">
              <a:lnSpc>
                <a:spcPts val="5470"/>
              </a:lnSpc>
              <a:buNone/>
            </a:pPr>
            <a:r>
              <a:rPr lang="en-US" sz="3645" dirty="0">
                <a:solidFill>
                  <a:srgbClr val="1B1B27"/>
                </a:solidFill>
                <a:latin typeface="Corben" panose="020F0503020000020004" pitchFamily="34" charset="0"/>
                <a:ea typeface="Corben" panose="020F0503020000020004" pitchFamily="34" charset="-122"/>
                <a:cs typeface="Corben" panose="020F0503020000020004" pitchFamily="34" charset="-120"/>
              </a:rPr>
              <a:t>Usage of Big Data</a:t>
            </a:r>
            <a:endParaRPr lang="en-US" sz="3645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328" y="2109391"/>
            <a:ext cx="2746573" cy="169743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698328" y="4038203"/>
            <a:ext cx="1851620" cy="289322"/>
          </a:xfrm>
          <a:prstGeom prst="rect">
            <a:avLst/>
          </a:prstGeom>
          <a:noFill/>
        </p:spPr>
        <p:txBody>
          <a:bodyPr wrap="none" rtlCol="0" anchor="t"/>
          <a:lstStyle/>
          <a:p>
            <a:pPr marL="0" indent="0" algn="l">
              <a:lnSpc>
                <a:spcPts val="2735"/>
              </a:lnSpc>
              <a:buNone/>
            </a:pPr>
            <a:r>
              <a:rPr lang="en-US" sz="1820" dirty="0">
                <a:solidFill>
                  <a:srgbClr val="1B1B27"/>
                </a:solidFill>
                <a:latin typeface="Corben" panose="020F0503020000020004" pitchFamily="34" charset="0"/>
                <a:ea typeface="Corben" panose="020F0503020000020004" pitchFamily="34" charset="-122"/>
                <a:cs typeface="Corben" panose="020F0503020000020004" pitchFamily="34" charset="-120"/>
              </a:rPr>
              <a:t>Healthcare</a:t>
            </a:r>
            <a:endParaRPr lang="en-US" sz="1820" dirty="0"/>
          </a:p>
        </p:txBody>
      </p:sp>
      <p:sp>
        <p:nvSpPr>
          <p:cNvPr id="7" name="Text 3"/>
          <p:cNvSpPr/>
          <p:nvPr/>
        </p:nvSpPr>
        <p:spPr>
          <a:xfrm>
            <a:off x="1698328" y="4512668"/>
            <a:ext cx="2746573" cy="118467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46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Big data is used for disease prediction, personalized medicine, and identifying high-risk patients.</a:t>
            </a:r>
            <a:endParaRPr lang="en-US" sz="146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614" y="2109391"/>
            <a:ext cx="2746673" cy="1697533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4722614" y="4038303"/>
            <a:ext cx="1851620" cy="289322"/>
          </a:xfrm>
          <a:prstGeom prst="rect">
            <a:avLst/>
          </a:prstGeom>
          <a:noFill/>
        </p:spPr>
        <p:txBody>
          <a:bodyPr wrap="none" rtlCol="0" anchor="t"/>
          <a:lstStyle/>
          <a:p>
            <a:pPr marL="0" indent="0" algn="l">
              <a:lnSpc>
                <a:spcPts val="2735"/>
              </a:lnSpc>
              <a:buNone/>
            </a:pPr>
            <a:r>
              <a:rPr lang="en-US" sz="1820" dirty="0">
                <a:solidFill>
                  <a:srgbClr val="1B1B27"/>
                </a:solidFill>
                <a:latin typeface="Corben" panose="020F0503020000020004" pitchFamily="34" charset="0"/>
                <a:ea typeface="Corben" panose="020F0503020000020004" pitchFamily="34" charset="-122"/>
                <a:cs typeface="Corben" panose="020F0503020000020004" pitchFamily="34" charset="-120"/>
              </a:rPr>
              <a:t>Marketing</a:t>
            </a:r>
            <a:endParaRPr lang="en-US" sz="1820" dirty="0"/>
          </a:p>
        </p:txBody>
      </p:sp>
      <p:sp>
        <p:nvSpPr>
          <p:cNvPr id="10" name="Text 5"/>
          <p:cNvSpPr/>
          <p:nvPr/>
        </p:nvSpPr>
        <p:spPr>
          <a:xfrm>
            <a:off x="4722614" y="4512767"/>
            <a:ext cx="2746673" cy="118467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46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Big data is used for customer profiling, market segmentation, and product recommendations.</a:t>
            </a:r>
            <a:endParaRPr lang="en-US" sz="146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7000" y="2109391"/>
            <a:ext cx="2746673" cy="169753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747000" y="4038303"/>
            <a:ext cx="1851620" cy="289322"/>
          </a:xfrm>
          <a:prstGeom prst="rect">
            <a:avLst/>
          </a:prstGeom>
          <a:noFill/>
        </p:spPr>
        <p:txBody>
          <a:bodyPr wrap="none" rtlCol="0" anchor="t"/>
          <a:lstStyle/>
          <a:p>
            <a:pPr marL="0" indent="0" algn="l">
              <a:lnSpc>
                <a:spcPts val="2735"/>
              </a:lnSpc>
              <a:buNone/>
            </a:pPr>
            <a:r>
              <a:rPr lang="en-US" sz="1820" dirty="0">
                <a:solidFill>
                  <a:srgbClr val="1B1B27"/>
                </a:solidFill>
                <a:latin typeface="Corben" panose="020F0503020000020004" pitchFamily="34" charset="0"/>
                <a:ea typeface="Corben" panose="020F0503020000020004" pitchFamily="34" charset="-122"/>
                <a:cs typeface="Corben" panose="020F0503020000020004" pitchFamily="34" charset="-120"/>
              </a:rPr>
              <a:t>Finance</a:t>
            </a:r>
            <a:endParaRPr lang="en-US" sz="1820" dirty="0"/>
          </a:p>
        </p:txBody>
      </p:sp>
      <p:sp>
        <p:nvSpPr>
          <p:cNvPr id="13" name="Text 7"/>
          <p:cNvSpPr/>
          <p:nvPr/>
        </p:nvSpPr>
        <p:spPr>
          <a:xfrm>
            <a:off x="7747000" y="4512767"/>
            <a:ext cx="2746673" cy="888504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46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Big data is used for fraud detection, risk management, and algorithmic trading.</a:t>
            </a:r>
            <a:endParaRPr lang="en-US" sz="146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180304"/>
            <a:ext cx="12157925" cy="64909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758553" y="502444"/>
            <a:ext cx="7886700" cy="570707"/>
          </a:xfrm>
          <a:prstGeom prst="rect">
            <a:avLst/>
          </a:prstGeom>
          <a:noFill/>
        </p:spPr>
        <p:txBody>
          <a:bodyPr wrap="none" rtlCol="0" anchor="t"/>
          <a:lstStyle/>
          <a:p>
            <a:pPr marL="0" indent="0">
              <a:lnSpc>
                <a:spcPts val="5395"/>
              </a:lnSpc>
              <a:buNone/>
            </a:pPr>
            <a:r>
              <a:rPr lang="en-US" sz="3595" dirty="0">
                <a:solidFill>
                  <a:srgbClr val="1B1B27"/>
                </a:solidFill>
                <a:latin typeface="Corben" panose="020F0503020000020004" pitchFamily="34" charset="0"/>
                <a:ea typeface="Corben" panose="020F0503020000020004" pitchFamily="34" charset="-122"/>
                <a:cs typeface="Corben" panose="020F0503020000020004" pitchFamily="34" charset="-120"/>
              </a:rPr>
              <a:t>Visualization Techniques of Big Data</a:t>
            </a:r>
            <a:endParaRPr lang="en-US" sz="3595" dirty="0"/>
          </a:p>
        </p:txBody>
      </p:sp>
      <p:sp>
        <p:nvSpPr>
          <p:cNvPr id="5" name="Shape 2"/>
          <p:cNvSpPr/>
          <p:nvPr/>
        </p:nvSpPr>
        <p:spPr>
          <a:xfrm>
            <a:off x="1758553" y="3896916"/>
            <a:ext cx="8674894" cy="36513"/>
          </a:xfrm>
          <a:prstGeom prst="rect">
            <a:avLst/>
          </a:prstGeom>
          <a:solidFill>
            <a:srgbClr val="A5B3F3"/>
          </a:solidFill>
        </p:spPr>
      </p:sp>
      <p:sp>
        <p:nvSpPr>
          <p:cNvPr id="6" name="Shape 3"/>
          <p:cNvSpPr/>
          <p:nvPr/>
        </p:nvSpPr>
        <p:spPr>
          <a:xfrm>
            <a:off x="3863380" y="3896916"/>
            <a:ext cx="36513" cy="639168"/>
          </a:xfrm>
          <a:prstGeom prst="rect">
            <a:avLst/>
          </a:prstGeom>
          <a:solidFill>
            <a:srgbClr val="A5B3F3"/>
          </a:solidFill>
        </p:spPr>
      </p:sp>
      <p:sp>
        <p:nvSpPr>
          <p:cNvPr id="7" name="Shape 4"/>
          <p:cNvSpPr/>
          <p:nvPr/>
        </p:nvSpPr>
        <p:spPr>
          <a:xfrm>
            <a:off x="3676253" y="3691533"/>
            <a:ext cx="410865" cy="41086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13692">
            <a:solidFill>
              <a:srgbClr val="A5B3F3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3840361" y="3725763"/>
            <a:ext cx="82550" cy="342404"/>
          </a:xfrm>
          <a:prstGeom prst="rect">
            <a:avLst/>
          </a:prstGeom>
          <a:noFill/>
        </p:spPr>
        <p:txBody>
          <a:bodyPr wrap="none" rtlCol="0" anchor="t"/>
          <a:lstStyle/>
          <a:p>
            <a:pPr marL="0" indent="0" algn="ctr">
              <a:lnSpc>
                <a:spcPts val="3235"/>
              </a:lnSpc>
              <a:buNone/>
            </a:pPr>
            <a:r>
              <a:rPr lang="en-US" sz="2160" dirty="0">
                <a:solidFill>
                  <a:srgbClr val="404155"/>
                </a:solidFill>
                <a:latin typeface="Corben" panose="020F0503020000020004" pitchFamily="34" charset="0"/>
                <a:ea typeface="Corben" panose="020F0503020000020004" pitchFamily="34" charset="-122"/>
                <a:cs typeface="Corben" panose="020F0503020000020004" pitchFamily="34" charset="-120"/>
              </a:rPr>
              <a:t>1</a:t>
            </a:r>
            <a:endParaRPr lang="en-US" sz="2160" dirty="0"/>
          </a:p>
        </p:txBody>
      </p:sp>
      <p:sp>
        <p:nvSpPr>
          <p:cNvPr id="9" name="Text 6"/>
          <p:cNvSpPr/>
          <p:nvPr/>
        </p:nvSpPr>
        <p:spPr>
          <a:xfrm>
            <a:off x="2968526" y="4718744"/>
            <a:ext cx="1826220" cy="285353"/>
          </a:xfrm>
          <a:prstGeom prst="rect">
            <a:avLst/>
          </a:prstGeom>
          <a:noFill/>
        </p:spPr>
        <p:txBody>
          <a:bodyPr wrap="none" rtlCol="0" anchor="t"/>
          <a:lstStyle/>
          <a:p>
            <a:pPr marL="0" indent="0" algn="ctr">
              <a:lnSpc>
                <a:spcPts val="2695"/>
              </a:lnSpc>
              <a:buNone/>
            </a:pPr>
            <a:r>
              <a:rPr lang="en-US" sz="1795" dirty="0">
                <a:solidFill>
                  <a:srgbClr val="404155"/>
                </a:solidFill>
                <a:latin typeface="Corben" panose="020F0503020000020004" pitchFamily="34" charset="0"/>
                <a:ea typeface="Corben" panose="020F0503020000020004" pitchFamily="34" charset="-122"/>
                <a:cs typeface="Corben" panose="020F0503020000020004" pitchFamily="34" charset="-120"/>
              </a:rPr>
              <a:t>Heat Maps</a:t>
            </a:r>
            <a:endParaRPr lang="en-US" sz="1795" dirty="0"/>
          </a:p>
        </p:txBody>
      </p:sp>
      <p:sp>
        <p:nvSpPr>
          <p:cNvPr id="10" name="Text 7"/>
          <p:cNvSpPr/>
          <p:nvPr/>
        </p:nvSpPr>
        <p:spPr>
          <a:xfrm>
            <a:off x="1941116" y="5186660"/>
            <a:ext cx="3881041" cy="876598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 algn="ctr">
              <a:lnSpc>
                <a:spcPts val="2760"/>
              </a:lnSpc>
              <a:buNone/>
            </a:pPr>
            <a:r>
              <a:rPr lang="en-US" sz="144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Heat maps show data density and patterns using colors. They are useful for identifying patterns in large data sets.</a:t>
            </a:r>
            <a:endParaRPr lang="en-US" sz="1440" dirty="0"/>
          </a:p>
        </p:txBody>
      </p:sp>
      <p:sp>
        <p:nvSpPr>
          <p:cNvPr id="11" name="Shape 8"/>
          <p:cNvSpPr/>
          <p:nvPr/>
        </p:nvSpPr>
        <p:spPr>
          <a:xfrm>
            <a:off x="6077744" y="3257748"/>
            <a:ext cx="36513" cy="639168"/>
          </a:xfrm>
          <a:prstGeom prst="rect">
            <a:avLst/>
          </a:prstGeom>
          <a:solidFill>
            <a:srgbClr val="A5B3F3"/>
          </a:solidFill>
        </p:spPr>
      </p:sp>
      <p:sp>
        <p:nvSpPr>
          <p:cNvPr id="12" name="Shape 9"/>
          <p:cNvSpPr/>
          <p:nvPr/>
        </p:nvSpPr>
        <p:spPr>
          <a:xfrm>
            <a:off x="5890618" y="3691533"/>
            <a:ext cx="410865" cy="41086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13692">
            <a:solidFill>
              <a:srgbClr val="A5B3F3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026150" y="3725763"/>
            <a:ext cx="139700" cy="342404"/>
          </a:xfrm>
          <a:prstGeom prst="rect">
            <a:avLst/>
          </a:prstGeom>
          <a:noFill/>
        </p:spPr>
        <p:txBody>
          <a:bodyPr wrap="none" rtlCol="0" anchor="t"/>
          <a:lstStyle/>
          <a:p>
            <a:pPr marL="0" indent="0" algn="ctr">
              <a:lnSpc>
                <a:spcPts val="3235"/>
              </a:lnSpc>
              <a:buNone/>
            </a:pPr>
            <a:r>
              <a:rPr lang="en-US" sz="2160" dirty="0">
                <a:solidFill>
                  <a:srgbClr val="404155"/>
                </a:solidFill>
                <a:latin typeface="Corben" panose="020F0503020000020004" pitchFamily="34" charset="0"/>
                <a:ea typeface="Corben" panose="020F0503020000020004" pitchFamily="34" charset="-122"/>
                <a:cs typeface="Corben" panose="020F0503020000020004" pitchFamily="34" charset="-120"/>
              </a:rPr>
              <a:t>2</a:t>
            </a:r>
            <a:endParaRPr lang="en-US" sz="2160" dirty="0"/>
          </a:p>
        </p:txBody>
      </p:sp>
      <p:sp>
        <p:nvSpPr>
          <p:cNvPr id="14" name="Text 11"/>
          <p:cNvSpPr/>
          <p:nvPr/>
        </p:nvSpPr>
        <p:spPr>
          <a:xfrm>
            <a:off x="5054600" y="1438374"/>
            <a:ext cx="2082800" cy="285353"/>
          </a:xfrm>
          <a:prstGeom prst="rect">
            <a:avLst/>
          </a:prstGeom>
          <a:noFill/>
        </p:spPr>
        <p:txBody>
          <a:bodyPr wrap="none" rtlCol="0" anchor="t"/>
          <a:lstStyle/>
          <a:p>
            <a:pPr marL="0" indent="0" algn="ctr">
              <a:lnSpc>
                <a:spcPts val="2695"/>
              </a:lnSpc>
              <a:buNone/>
            </a:pPr>
            <a:r>
              <a:rPr lang="en-US" sz="1795" dirty="0">
                <a:solidFill>
                  <a:srgbClr val="404155"/>
                </a:solidFill>
                <a:latin typeface="Corben" panose="020F0503020000020004" pitchFamily="34" charset="0"/>
                <a:ea typeface="Corben" panose="020F0503020000020004" pitchFamily="34" charset="-122"/>
                <a:cs typeface="Corben" panose="020F0503020000020004" pitchFamily="34" charset="-120"/>
              </a:rPr>
              <a:t>Network Diagrams</a:t>
            </a:r>
            <a:endParaRPr lang="en-US" sz="1795" dirty="0"/>
          </a:p>
        </p:txBody>
      </p:sp>
      <p:sp>
        <p:nvSpPr>
          <p:cNvPr id="15" name="Text 12"/>
          <p:cNvSpPr/>
          <p:nvPr/>
        </p:nvSpPr>
        <p:spPr>
          <a:xfrm>
            <a:off x="4155480" y="1906290"/>
            <a:ext cx="3881041" cy="1168797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 algn="ctr">
              <a:lnSpc>
                <a:spcPts val="2760"/>
              </a:lnSpc>
              <a:buNone/>
            </a:pPr>
            <a:r>
              <a:rPr lang="en-US" sz="144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Network diagrams show relationships between data points. They are useful for analyzing social networks and related entities.</a:t>
            </a:r>
            <a:endParaRPr lang="en-US" sz="1440" dirty="0"/>
          </a:p>
        </p:txBody>
      </p:sp>
      <p:sp>
        <p:nvSpPr>
          <p:cNvPr id="16" name="Shape 13"/>
          <p:cNvSpPr/>
          <p:nvPr/>
        </p:nvSpPr>
        <p:spPr>
          <a:xfrm>
            <a:off x="8292108" y="3896916"/>
            <a:ext cx="36513" cy="639168"/>
          </a:xfrm>
          <a:prstGeom prst="rect">
            <a:avLst/>
          </a:prstGeom>
          <a:solidFill>
            <a:srgbClr val="A5B3F3"/>
          </a:solidFill>
        </p:spPr>
      </p:sp>
      <p:sp>
        <p:nvSpPr>
          <p:cNvPr id="17" name="Shape 14"/>
          <p:cNvSpPr/>
          <p:nvPr/>
        </p:nvSpPr>
        <p:spPr>
          <a:xfrm>
            <a:off x="8104981" y="3691533"/>
            <a:ext cx="410865" cy="410865"/>
          </a:xfrm>
          <a:prstGeom prst="roundRect">
            <a:avLst>
              <a:gd name="adj" fmla="val 20002"/>
            </a:avLst>
          </a:prstGeom>
          <a:solidFill>
            <a:srgbClr val="D2D9F9"/>
          </a:solidFill>
          <a:ln w="13692">
            <a:solidFill>
              <a:srgbClr val="A5B3F3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8234164" y="3725763"/>
            <a:ext cx="152400" cy="342404"/>
          </a:xfrm>
          <a:prstGeom prst="rect">
            <a:avLst/>
          </a:prstGeom>
          <a:noFill/>
        </p:spPr>
        <p:txBody>
          <a:bodyPr wrap="none" rtlCol="0" anchor="t"/>
          <a:lstStyle/>
          <a:p>
            <a:pPr marL="0" indent="0" algn="ctr">
              <a:lnSpc>
                <a:spcPts val="3235"/>
              </a:lnSpc>
              <a:buNone/>
            </a:pPr>
            <a:r>
              <a:rPr lang="en-US" sz="2160" dirty="0">
                <a:solidFill>
                  <a:srgbClr val="404155"/>
                </a:solidFill>
                <a:latin typeface="Corben" panose="020F0503020000020004" pitchFamily="34" charset="0"/>
                <a:ea typeface="Corben" panose="020F0503020000020004" pitchFamily="34" charset="-122"/>
                <a:cs typeface="Corben" panose="020F0503020000020004" pitchFamily="34" charset="-120"/>
              </a:rPr>
              <a:t>3</a:t>
            </a:r>
            <a:endParaRPr lang="en-US" sz="2160" dirty="0"/>
          </a:p>
        </p:txBody>
      </p:sp>
      <p:sp>
        <p:nvSpPr>
          <p:cNvPr id="19" name="Text 16"/>
          <p:cNvSpPr/>
          <p:nvPr/>
        </p:nvSpPr>
        <p:spPr>
          <a:xfrm>
            <a:off x="7397254" y="4718744"/>
            <a:ext cx="1826220" cy="285353"/>
          </a:xfrm>
          <a:prstGeom prst="rect">
            <a:avLst/>
          </a:prstGeom>
          <a:noFill/>
        </p:spPr>
        <p:txBody>
          <a:bodyPr wrap="none" rtlCol="0" anchor="t"/>
          <a:lstStyle/>
          <a:p>
            <a:pPr marL="0" indent="0" algn="ctr">
              <a:lnSpc>
                <a:spcPts val="2695"/>
              </a:lnSpc>
              <a:buNone/>
            </a:pPr>
            <a:r>
              <a:rPr lang="en-US" sz="1795" dirty="0">
                <a:solidFill>
                  <a:srgbClr val="404155"/>
                </a:solidFill>
                <a:latin typeface="Corben" panose="020F0503020000020004" pitchFamily="34" charset="0"/>
                <a:ea typeface="Corben" panose="020F0503020000020004" pitchFamily="34" charset="-122"/>
                <a:cs typeface="Corben" panose="020F0503020000020004" pitchFamily="34" charset="-120"/>
              </a:rPr>
              <a:t>Chord Diagrams</a:t>
            </a:r>
            <a:endParaRPr lang="en-US" sz="1795" dirty="0"/>
          </a:p>
        </p:txBody>
      </p:sp>
      <p:sp>
        <p:nvSpPr>
          <p:cNvPr id="20" name="Text 17"/>
          <p:cNvSpPr/>
          <p:nvPr/>
        </p:nvSpPr>
        <p:spPr>
          <a:xfrm>
            <a:off x="6369844" y="5186660"/>
            <a:ext cx="3881041" cy="1168797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 algn="ctr">
              <a:lnSpc>
                <a:spcPts val="2760"/>
              </a:lnSpc>
              <a:buNone/>
            </a:pPr>
            <a:r>
              <a:rPr lang="en-US" sz="144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Chord diagrams visualize data flow or data migration patterns. They are useful for visualizing how data moves between systems.</a:t>
            </a:r>
            <a:endParaRPr lang="en-US" sz="144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266333" y="2119114"/>
            <a:ext cx="6231334" cy="1157288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ts val="5470"/>
              </a:lnSpc>
              <a:buNone/>
            </a:pPr>
            <a:r>
              <a:rPr lang="en-US" sz="3645" dirty="0">
                <a:solidFill>
                  <a:srgbClr val="1B1B27"/>
                </a:solidFill>
                <a:latin typeface="Corben" panose="020F0503020000020004" pitchFamily="34" charset="0"/>
                <a:ea typeface="Corben" panose="020F0503020000020004" pitchFamily="34" charset="-122"/>
                <a:cs typeface="Corben" panose="020F0503020000020004" pitchFamily="34" charset="-120"/>
              </a:rPr>
              <a:t>Case Study: Big Data in e-Governance</a:t>
            </a:r>
            <a:endParaRPr lang="en-US" sz="3645" dirty="0"/>
          </a:p>
        </p:txBody>
      </p:sp>
      <p:sp>
        <p:nvSpPr>
          <p:cNvPr id="5" name="Text 2"/>
          <p:cNvSpPr/>
          <p:nvPr/>
        </p:nvSpPr>
        <p:spPr>
          <a:xfrm>
            <a:off x="5266333" y="3554115"/>
            <a:ext cx="6231334" cy="118467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46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Big data is transforming e-Governance by improving decision-making processes and enhancing citizen services. </a:t>
            </a:r>
            <a:endParaRPr lang="en-US" sz="1460" dirty="0">
              <a:solidFill>
                <a:srgbClr val="404155"/>
              </a:solidFill>
              <a:latin typeface="Nobile" panose="02000503050000020004" pitchFamily="34" charset="0"/>
              <a:ea typeface="Nobile" panose="02000503050000020004" pitchFamily="34" charset="-122"/>
              <a:cs typeface="Nobile" panose="02000503050000020004" pitchFamily="34" charset="-120"/>
            </a:endParaRPr>
          </a:p>
          <a:p>
            <a:pPr marL="0" indent="0">
              <a:lnSpc>
                <a:spcPts val="2800"/>
              </a:lnSpc>
              <a:buNone/>
            </a:pPr>
            <a:r>
              <a:rPr lang="en-US" sz="146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In India, the </a:t>
            </a:r>
            <a:r>
              <a:rPr lang="en-US" sz="1460" b="1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GST system, Passport Seva Kendra,</a:t>
            </a:r>
            <a:r>
              <a:rPr lang="en-IN" altLang="en-US" sz="1460" b="1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 CoWIN</a:t>
            </a:r>
            <a:r>
              <a:rPr lang="en-US" sz="1460" b="1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 and Swachh Bharat </a:t>
            </a:r>
            <a:r>
              <a:rPr lang="en-IN" altLang="en-US" sz="1460" b="1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Mission</a:t>
            </a:r>
            <a:r>
              <a:rPr lang="en-IN" altLang="en-US" sz="1460" b="1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 (SBM)</a:t>
            </a:r>
            <a:r>
              <a:rPr lang="en-US" sz="146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 are some examples of successful implementation of big data.</a:t>
            </a:r>
            <a:endParaRPr lang="en-US" sz="146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94333" y="899617"/>
            <a:ext cx="6231334" cy="1157288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ts val="5470"/>
              </a:lnSpc>
              <a:buNone/>
            </a:pPr>
            <a:r>
              <a:rPr lang="en-US" sz="3645" dirty="0">
                <a:solidFill>
                  <a:srgbClr val="1B1B27"/>
                </a:solidFill>
                <a:latin typeface="Corben" panose="020F0503020000020004" pitchFamily="34" charset="0"/>
                <a:ea typeface="Corben" panose="020F0503020000020004" pitchFamily="34" charset="-122"/>
                <a:cs typeface="Corben" panose="020F0503020000020004" pitchFamily="34" charset="-120"/>
              </a:rPr>
              <a:t>Benefits of Big Data in e-Governance</a:t>
            </a:r>
            <a:endParaRPr lang="en-US" sz="3645" dirty="0"/>
          </a:p>
        </p:txBody>
      </p:sp>
      <p:sp>
        <p:nvSpPr>
          <p:cNvPr id="5" name="Shape 2"/>
          <p:cNvSpPr/>
          <p:nvPr/>
        </p:nvSpPr>
        <p:spPr>
          <a:xfrm>
            <a:off x="694333" y="2479278"/>
            <a:ext cx="416619" cy="416619"/>
          </a:xfrm>
          <a:prstGeom prst="roundRect">
            <a:avLst>
              <a:gd name="adj" fmla="val 20000"/>
            </a:avLst>
          </a:prstGeom>
          <a:solidFill>
            <a:srgbClr val="D2D9F9"/>
          </a:solidFill>
          <a:ln w="13811">
            <a:solidFill>
              <a:srgbClr val="A5B3F3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861318" y="2514005"/>
            <a:ext cx="82550" cy="347068"/>
          </a:xfrm>
          <a:prstGeom prst="rect">
            <a:avLst/>
          </a:prstGeom>
          <a:noFill/>
        </p:spPr>
        <p:txBody>
          <a:bodyPr wrap="none" rtlCol="0" anchor="t"/>
          <a:lstStyle/>
          <a:p>
            <a:pPr marL="0" indent="0" algn="ctr">
              <a:lnSpc>
                <a:spcPts val="3280"/>
              </a:lnSpc>
              <a:buNone/>
            </a:pPr>
            <a:r>
              <a:rPr lang="en-US" sz="2190" dirty="0">
                <a:solidFill>
                  <a:srgbClr val="404155"/>
                </a:solidFill>
                <a:latin typeface="Corben" panose="020F0503020000020004" pitchFamily="34" charset="0"/>
                <a:ea typeface="Corben" panose="020F0503020000020004" pitchFamily="34" charset="-122"/>
                <a:cs typeface="Corben" panose="020F0503020000020004" pitchFamily="34" charset="-120"/>
              </a:rPr>
              <a:t>1</a:t>
            </a:r>
            <a:endParaRPr lang="en-US" sz="2190" dirty="0"/>
          </a:p>
        </p:txBody>
      </p:sp>
      <p:sp>
        <p:nvSpPr>
          <p:cNvPr id="7" name="Text 4"/>
          <p:cNvSpPr/>
          <p:nvPr/>
        </p:nvSpPr>
        <p:spPr>
          <a:xfrm>
            <a:off x="1296094" y="2542878"/>
            <a:ext cx="1851620" cy="289322"/>
          </a:xfrm>
          <a:prstGeom prst="rect">
            <a:avLst/>
          </a:prstGeom>
          <a:noFill/>
        </p:spPr>
        <p:txBody>
          <a:bodyPr wrap="none" rtlCol="0" anchor="t"/>
          <a:lstStyle/>
          <a:p>
            <a:pPr marL="0" indent="0">
              <a:lnSpc>
                <a:spcPts val="2735"/>
              </a:lnSpc>
              <a:buNone/>
            </a:pPr>
            <a:r>
              <a:rPr lang="en-US" sz="1820" dirty="0">
                <a:solidFill>
                  <a:srgbClr val="404155"/>
                </a:solidFill>
                <a:latin typeface="Corben" panose="020F0503020000020004" pitchFamily="34" charset="0"/>
                <a:ea typeface="Corben" panose="020F0503020000020004" pitchFamily="34" charset="-122"/>
                <a:cs typeface="Corben" panose="020F0503020000020004" pitchFamily="34" charset="-120"/>
              </a:rPr>
              <a:t>Transparency</a:t>
            </a:r>
            <a:endParaRPr lang="en-US" sz="1820" dirty="0"/>
          </a:p>
        </p:txBody>
      </p:sp>
      <p:sp>
        <p:nvSpPr>
          <p:cNvPr id="8" name="Text 5"/>
          <p:cNvSpPr/>
          <p:nvPr/>
        </p:nvSpPr>
        <p:spPr>
          <a:xfrm>
            <a:off x="1296094" y="3017342"/>
            <a:ext cx="2421334" cy="148084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46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Big data provides transparency in government processes, which helps build trust and accountability.</a:t>
            </a:r>
            <a:endParaRPr lang="en-US" sz="1460" dirty="0"/>
          </a:p>
        </p:txBody>
      </p:sp>
      <p:sp>
        <p:nvSpPr>
          <p:cNvPr id="9" name="Shape 6"/>
          <p:cNvSpPr/>
          <p:nvPr/>
        </p:nvSpPr>
        <p:spPr>
          <a:xfrm>
            <a:off x="3902571" y="2479278"/>
            <a:ext cx="416619" cy="416619"/>
          </a:xfrm>
          <a:prstGeom prst="roundRect">
            <a:avLst>
              <a:gd name="adj" fmla="val 20000"/>
            </a:avLst>
          </a:prstGeom>
          <a:solidFill>
            <a:srgbClr val="D2D9F9"/>
          </a:solidFill>
          <a:ln w="13811">
            <a:solidFill>
              <a:srgbClr val="A5B3F3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4037807" y="2514005"/>
            <a:ext cx="146050" cy="347068"/>
          </a:xfrm>
          <a:prstGeom prst="rect">
            <a:avLst/>
          </a:prstGeom>
          <a:noFill/>
        </p:spPr>
        <p:txBody>
          <a:bodyPr wrap="none" rtlCol="0" anchor="t"/>
          <a:lstStyle/>
          <a:p>
            <a:pPr marL="0" indent="0" algn="ctr">
              <a:lnSpc>
                <a:spcPts val="3280"/>
              </a:lnSpc>
              <a:buNone/>
            </a:pPr>
            <a:r>
              <a:rPr lang="en-US" sz="2190" dirty="0">
                <a:solidFill>
                  <a:srgbClr val="404155"/>
                </a:solidFill>
                <a:latin typeface="Corben" panose="020F0503020000020004" pitchFamily="34" charset="0"/>
                <a:ea typeface="Corben" panose="020F0503020000020004" pitchFamily="34" charset="-122"/>
                <a:cs typeface="Corben" panose="020F0503020000020004" pitchFamily="34" charset="-120"/>
              </a:rPr>
              <a:t>2</a:t>
            </a:r>
            <a:endParaRPr lang="en-US" sz="2190" dirty="0"/>
          </a:p>
        </p:txBody>
      </p:sp>
      <p:sp>
        <p:nvSpPr>
          <p:cNvPr id="11" name="Text 8"/>
          <p:cNvSpPr/>
          <p:nvPr/>
        </p:nvSpPr>
        <p:spPr>
          <a:xfrm>
            <a:off x="4504333" y="2542878"/>
            <a:ext cx="1851620" cy="289322"/>
          </a:xfrm>
          <a:prstGeom prst="rect">
            <a:avLst/>
          </a:prstGeom>
          <a:noFill/>
        </p:spPr>
        <p:txBody>
          <a:bodyPr wrap="none" rtlCol="0" anchor="t"/>
          <a:lstStyle/>
          <a:p>
            <a:pPr marL="0" indent="0">
              <a:lnSpc>
                <a:spcPts val="2735"/>
              </a:lnSpc>
              <a:buNone/>
            </a:pPr>
            <a:r>
              <a:rPr lang="en-US" sz="1820" dirty="0">
                <a:solidFill>
                  <a:srgbClr val="404155"/>
                </a:solidFill>
                <a:latin typeface="Corben" panose="020F0503020000020004" pitchFamily="34" charset="0"/>
                <a:ea typeface="Corben" panose="020F0503020000020004" pitchFamily="34" charset="-122"/>
                <a:cs typeface="Corben" panose="020F0503020000020004" pitchFamily="34" charset="-120"/>
              </a:rPr>
              <a:t>Efficiency</a:t>
            </a:r>
            <a:endParaRPr lang="en-US" sz="1820" dirty="0"/>
          </a:p>
        </p:txBody>
      </p:sp>
      <p:sp>
        <p:nvSpPr>
          <p:cNvPr id="12" name="Text 9"/>
          <p:cNvSpPr/>
          <p:nvPr/>
        </p:nvSpPr>
        <p:spPr>
          <a:xfrm>
            <a:off x="4504333" y="3017342"/>
            <a:ext cx="2421334" cy="148084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46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Big data helps government agencies to operate efficiently by automating processes, reducing time, and costs.</a:t>
            </a:r>
            <a:endParaRPr lang="en-US" sz="1460" dirty="0"/>
          </a:p>
        </p:txBody>
      </p:sp>
      <p:sp>
        <p:nvSpPr>
          <p:cNvPr id="13" name="Shape 10"/>
          <p:cNvSpPr/>
          <p:nvPr/>
        </p:nvSpPr>
        <p:spPr>
          <a:xfrm>
            <a:off x="694333" y="4827984"/>
            <a:ext cx="416619" cy="416619"/>
          </a:xfrm>
          <a:prstGeom prst="roundRect">
            <a:avLst>
              <a:gd name="adj" fmla="val 20000"/>
            </a:avLst>
          </a:prstGeom>
          <a:solidFill>
            <a:srgbClr val="D2D9F9"/>
          </a:solidFill>
          <a:ln w="13811">
            <a:solidFill>
              <a:srgbClr val="A5B3F3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823218" y="4862711"/>
            <a:ext cx="158750" cy="347068"/>
          </a:xfrm>
          <a:prstGeom prst="rect">
            <a:avLst/>
          </a:prstGeom>
          <a:noFill/>
        </p:spPr>
        <p:txBody>
          <a:bodyPr wrap="none" rtlCol="0" anchor="t"/>
          <a:lstStyle/>
          <a:p>
            <a:pPr marL="0" indent="0" algn="ctr">
              <a:lnSpc>
                <a:spcPts val="3280"/>
              </a:lnSpc>
              <a:buNone/>
            </a:pPr>
            <a:r>
              <a:rPr lang="en-US" sz="2190" dirty="0">
                <a:solidFill>
                  <a:srgbClr val="404155"/>
                </a:solidFill>
                <a:latin typeface="Corben" panose="020F0503020000020004" pitchFamily="34" charset="0"/>
                <a:ea typeface="Corben" panose="020F0503020000020004" pitchFamily="34" charset="-122"/>
                <a:cs typeface="Corben" panose="020F0503020000020004" pitchFamily="34" charset="-120"/>
              </a:rPr>
              <a:t>3</a:t>
            </a:r>
            <a:endParaRPr lang="en-US" sz="2190" dirty="0"/>
          </a:p>
        </p:txBody>
      </p:sp>
      <p:sp>
        <p:nvSpPr>
          <p:cNvPr id="15" name="Text 12"/>
          <p:cNvSpPr/>
          <p:nvPr/>
        </p:nvSpPr>
        <p:spPr>
          <a:xfrm>
            <a:off x="1296094" y="4891583"/>
            <a:ext cx="2578100" cy="289322"/>
          </a:xfrm>
          <a:prstGeom prst="rect">
            <a:avLst/>
          </a:prstGeom>
          <a:noFill/>
        </p:spPr>
        <p:txBody>
          <a:bodyPr wrap="none" rtlCol="0" anchor="t"/>
          <a:lstStyle/>
          <a:p>
            <a:pPr marL="0" indent="0">
              <a:lnSpc>
                <a:spcPts val="2735"/>
              </a:lnSpc>
              <a:buNone/>
            </a:pPr>
            <a:r>
              <a:rPr lang="en-US" sz="1820" dirty="0">
                <a:solidFill>
                  <a:srgbClr val="404155"/>
                </a:solidFill>
                <a:latin typeface="Corben" panose="020F0503020000020004" pitchFamily="34" charset="0"/>
                <a:ea typeface="Corben" panose="020F0503020000020004" pitchFamily="34" charset="-122"/>
                <a:cs typeface="Corben" panose="020F0503020000020004" pitchFamily="34" charset="-120"/>
              </a:rPr>
              <a:t>Better Decision-making</a:t>
            </a:r>
            <a:endParaRPr lang="en-US" sz="1820" dirty="0"/>
          </a:p>
        </p:txBody>
      </p:sp>
      <p:sp>
        <p:nvSpPr>
          <p:cNvPr id="16" name="Text 13"/>
          <p:cNvSpPr/>
          <p:nvPr/>
        </p:nvSpPr>
        <p:spPr>
          <a:xfrm>
            <a:off x="1296094" y="5366048"/>
            <a:ext cx="5629573" cy="592336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46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Big data helps government officials to make data-driven decisions, which leads to better outcomes.</a:t>
            </a:r>
            <a:endParaRPr lang="en-US" sz="1460" dirty="0"/>
          </a:p>
        </p:txBody>
      </p:sp>
      <p:pic>
        <p:nvPicPr>
          <p:cNvPr id="17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9FF">
              <a:alpha val="75000"/>
            </a:srgbClr>
          </a:solidFill>
          <a:ln w="13811">
            <a:solidFill>
              <a:srgbClr val="FFFFFF">
                <a:alpha val="6400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698328" y="3111996"/>
            <a:ext cx="3703241" cy="578644"/>
          </a:xfrm>
          <a:prstGeom prst="rect">
            <a:avLst/>
          </a:prstGeom>
          <a:noFill/>
        </p:spPr>
        <p:txBody>
          <a:bodyPr wrap="none" rtlCol="0" anchor="t"/>
          <a:lstStyle/>
          <a:p>
            <a:pPr marL="0" indent="0">
              <a:lnSpc>
                <a:spcPts val="5470"/>
              </a:lnSpc>
              <a:buNone/>
            </a:pPr>
            <a:r>
              <a:rPr lang="en-US" sz="3645" dirty="0">
                <a:solidFill>
                  <a:srgbClr val="1B1B27"/>
                </a:solidFill>
                <a:latin typeface="Corben" panose="020F0503020000020004" pitchFamily="34" charset="0"/>
                <a:ea typeface="Corben" panose="020F0503020000020004" pitchFamily="34" charset="-122"/>
                <a:cs typeface="Corben" panose="020F0503020000020004" pitchFamily="34" charset="-120"/>
              </a:rPr>
              <a:t>Conclusion</a:t>
            </a:r>
            <a:endParaRPr lang="en-US" sz="3645" dirty="0"/>
          </a:p>
        </p:txBody>
      </p:sp>
      <p:sp>
        <p:nvSpPr>
          <p:cNvPr id="5" name="Text 2"/>
          <p:cNvSpPr/>
          <p:nvPr/>
        </p:nvSpPr>
        <p:spPr>
          <a:xfrm>
            <a:off x="1698328" y="3968353"/>
            <a:ext cx="8795345" cy="888504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46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Big Data is a game-changer in the way businesses and governments operate. Its impact on e-Governance is transforming citizens' lives across the world by generating insights that help improve public services.</a:t>
            </a:r>
            <a:endParaRPr lang="en-US" sz="146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1109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3031"/>
            <a:ext cx="7456868" cy="65678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3518" y="4095481"/>
            <a:ext cx="5725947" cy="21845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800" dirty="0"/>
              <a:t>Thank You</a:t>
            </a:r>
            <a:endParaRPr lang="en-US" sz="9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Big Data Definition</a:t>
            </a:r>
            <a:endParaRPr lang="en-US" sz="4400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70C0"/>
                </a:solidFill>
              </a:rPr>
              <a:t>No single standard definition…</a:t>
            </a:r>
            <a:endParaRPr lang="en-US" sz="2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 algn="ctr">
              <a:lnSpc>
                <a:spcPct val="130000"/>
              </a:lnSpc>
              <a:buNone/>
            </a:pPr>
            <a:r>
              <a:rPr lang="en-US" sz="3200" dirty="0"/>
              <a:t>“</a:t>
            </a:r>
            <a:r>
              <a:rPr lang="en-US" sz="3200" b="1" i="1" dirty="0">
                <a:solidFill>
                  <a:srgbClr val="800000"/>
                </a:solidFill>
              </a:rPr>
              <a:t>Big Data</a:t>
            </a:r>
            <a:r>
              <a:rPr lang="en-US" sz="3200" dirty="0"/>
              <a:t>” is data whose scale, diversity, and complexity require new architecture, techniques, algorithms, and analytics to manage it and extract value and hidden knowledge from it…</a:t>
            </a: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104" y="1907646"/>
            <a:ext cx="2890308" cy="178699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403556" y="4181541"/>
            <a:ext cx="1296094" cy="202506"/>
          </a:xfrm>
          <a:prstGeom prst="rect">
            <a:avLst/>
          </a:prstGeom>
          <a:noFill/>
        </p:spPr>
        <p:txBody>
          <a:bodyPr wrap="none" rtlCol="0" anchor="t"/>
          <a:lstStyle/>
          <a:p>
            <a:pPr marL="0" indent="0" algn="l">
              <a:lnSpc>
                <a:spcPts val="1915"/>
              </a:lnSpc>
              <a:buNone/>
            </a:pPr>
            <a:r>
              <a:rPr lang="en-US" sz="1500" b="1" dirty="0">
                <a:solidFill>
                  <a:srgbClr val="1B1B27"/>
                </a:solidFill>
                <a:latin typeface="Corben" panose="020F0503020000020004" pitchFamily="34" charset="0"/>
                <a:ea typeface="Corben" panose="020F0503020000020004" pitchFamily="34" charset="-122"/>
                <a:cs typeface="Corben" panose="020F0503020000020004" pitchFamily="34" charset="-120"/>
              </a:rPr>
              <a:t>Data Storage</a:t>
            </a:r>
            <a:endParaRPr lang="en-US" sz="1500" b="1" dirty="0">
              <a:solidFill>
                <a:srgbClr val="1B1B27"/>
              </a:solidFill>
              <a:latin typeface="Corben" panose="020F0503020000020004" pitchFamily="34" charset="0"/>
              <a:ea typeface="Corben" panose="020F0503020000020004" pitchFamily="34" charset="-122"/>
              <a:cs typeface="Corben" panose="020F0503020000020004" pitchFamily="34" charset="-120"/>
            </a:endParaRPr>
          </a:p>
        </p:txBody>
      </p:sp>
      <p:sp>
        <p:nvSpPr>
          <p:cNvPr id="7" name="Text 3"/>
          <p:cNvSpPr/>
          <p:nvPr/>
        </p:nvSpPr>
        <p:spPr>
          <a:xfrm>
            <a:off x="403556" y="4513627"/>
            <a:ext cx="1922661" cy="1243608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 algn="l">
              <a:lnSpc>
                <a:spcPts val="1960"/>
              </a:lnSpc>
              <a:buNone/>
            </a:pPr>
            <a:r>
              <a:rPr lang="en-US" sz="1335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Big data refers to the volume, velocity, and variety of data. It is stored in distributed file systems like HDFS, NoSQL databases, and cloud storage systems.</a:t>
            </a:r>
            <a:endParaRPr lang="en-US" sz="1335" dirty="0">
              <a:solidFill>
                <a:srgbClr val="404155"/>
              </a:solidFill>
              <a:latin typeface="Nobile" panose="02000503050000020004" pitchFamily="34" charset="0"/>
              <a:ea typeface="Nobile" panose="02000503050000020004" pitchFamily="34" charset="-122"/>
              <a:cs typeface="Nobile" panose="02000503050000020004" pitchFamily="34" charset="-120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229" y="1907646"/>
            <a:ext cx="2890308" cy="1786996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3672582" y="4181541"/>
            <a:ext cx="1296094" cy="202506"/>
          </a:xfrm>
          <a:prstGeom prst="rect">
            <a:avLst/>
          </a:prstGeom>
          <a:noFill/>
        </p:spPr>
        <p:txBody>
          <a:bodyPr wrap="none" rtlCol="0" anchor="t"/>
          <a:lstStyle/>
          <a:p>
            <a:pPr marL="0" indent="0" algn="l">
              <a:lnSpc>
                <a:spcPts val="1915"/>
              </a:lnSpc>
              <a:buNone/>
            </a:pPr>
            <a:r>
              <a:rPr lang="en-US" sz="1500" b="1" dirty="0">
                <a:solidFill>
                  <a:srgbClr val="1B1B27"/>
                </a:solidFill>
                <a:latin typeface="Corben" panose="020F0503020000020004" pitchFamily="34" charset="0"/>
                <a:ea typeface="Corben" panose="020F0503020000020004" pitchFamily="34" charset="-122"/>
                <a:cs typeface="Corben" panose="020F0503020000020004" pitchFamily="34" charset="-120"/>
              </a:rPr>
              <a:t>Data Analytics</a:t>
            </a:r>
            <a:endParaRPr lang="en-US" sz="1500" b="1" dirty="0">
              <a:solidFill>
                <a:srgbClr val="1B1B27"/>
              </a:solidFill>
              <a:latin typeface="Corben" panose="020F0503020000020004" pitchFamily="34" charset="0"/>
              <a:ea typeface="Corben" panose="020F0503020000020004" pitchFamily="34" charset="-122"/>
              <a:cs typeface="Corben" panose="020F0503020000020004" pitchFamily="34" charset="-12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3672582" y="4513627"/>
            <a:ext cx="1922661" cy="103634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 algn="l">
              <a:lnSpc>
                <a:spcPts val="1960"/>
              </a:lnSpc>
              <a:buNone/>
            </a:pPr>
            <a:r>
              <a:rPr lang="en-US" sz="1335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Big data is analyzed using tools like Hadoop, Spark, and Pig. It involves predictive modeling, data mining, and machine learning.</a:t>
            </a:r>
            <a:endParaRPr lang="en-US" sz="1335" dirty="0">
              <a:solidFill>
                <a:srgbClr val="404155"/>
              </a:solidFill>
              <a:latin typeface="Nobile" panose="02000503050000020004" pitchFamily="34" charset="0"/>
              <a:ea typeface="Nobile" panose="02000503050000020004" pitchFamily="34" charset="-122"/>
              <a:cs typeface="Nobile" panose="02000503050000020004" pitchFamily="34" charset="-120"/>
            </a:endParaRP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354" y="1937808"/>
            <a:ext cx="2841625" cy="175683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6865938" y="4181541"/>
            <a:ext cx="1296094" cy="202506"/>
          </a:xfrm>
          <a:prstGeom prst="rect">
            <a:avLst/>
          </a:prstGeom>
          <a:noFill/>
        </p:spPr>
        <p:txBody>
          <a:bodyPr wrap="none" rtlCol="0" anchor="t"/>
          <a:lstStyle/>
          <a:p>
            <a:pPr marL="0" indent="0" algn="l">
              <a:lnSpc>
                <a:spcPts val="1915"/>
              </a:lnSpc>
              <a:buNone/>
            </a:pPr>
            <a:r>
              <a:rPr lang="en-US" sz="1500" b="1" dirty="0">
                <a:solidFill>
                  <a:srgbClr val="1B1B27"/>
                </a:solidFill>
                <a:latin typeface="Corben" panose="020F0503020000020004" pitchFamily="34" charset="0"/>
                <a:ea typeface="Corben" panose="020F0503020000020004" pitchFamily="34" charset="-122"/>
                <a:cs typeface="Corben" panose="020F0503020000020004" pitchFamily="34" charset="-120"/>
              </a:rPr>
              <a:t>Data Sources</a:t>
            </a:r>
            <a:endParaRPr lang="en-US" sz="1500" b="1" dirty="0">
              <a:solidFill>
                <a:srgbClr val="1B1B27"/>
              </a:solidFill>
              <a:latin typeface="Corben" panose="020F0503020000020004" pitchFamily="34" charset="0"/>
              <a:ea typeface="Corben" panose="020F0503020000020004" pitchFamily="34" charset="-122"/>
              <a:cs typeface="Corben" panose="020F0503020000020004" pitchFamily="34" charset="-12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6865938" y="4513627"/>
            <a:ext cx="1922661" cy="82907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 algn="l">
              <a:lnSpc>
                <a:spcPts val="1960"/>
              </a:lnSpc>
              <a:buNone/>
            </a:pPr>
            <a:r>
              <a:rPr lang="en-US" sz="1335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Big data comes from various sources such as social media, sensors, log files, and transactional data.</a:t>
            </a:r>
            <a:endParaRPr lang="en-US" sz="1335" dirty="0">
              <a:solidFill>
                <a:srgbClr val="404155"/>
              </a:solidFill>
              <a:latin typeface="Nobile" panose="02000503050000020004" pitchFamily="34" charset="0"/>
              <a:ea typeface="Nobile" panose="02000503050000020004" pitchFamily="34" charset="-122"/>
              <a:cs typeface="Nobile" panose="02000503050000020004" pitchFamily="34" charset="-120"/>
            </a:endParaRPr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3796" y="1907646"/>
            <a:ext cx="2841096" cy="1756833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9662914" y="4181806"/>
            <a:ext cx="1746250" cy="202506"/>
          </a:xfrm>
          <a:prstGeom prst="rect">
            <a:avLst/>
          </a:prstGeom>
          <a:noFill/>
        </p:spPr>
        <p:txBody>
          <a:bodyPr wrap="none" rtlCol="0" anchor="t"/>
          <a:lstStyle/>
          <a:p>
            <a:pPr marL="0" indent="0" algn="l">
              <a:lnSpc>
                <a:spcPts val="1915"/>
              </a:lnSpc>
              <a:buNone/>
            </a:pPr>
            <a:r>
              <a:rPr lang="en-US" sz="1500" b="1" dirty="0">
                <a:solidFill>
                  <a:srgbClr val="1B1B27"/>
                </a:solidFill>
                <a:latin typeface="Corben" panose="020F0503020000020004" pitchFamily="34" charset="0"/>
                <a:ea typeface="Corben" panose="020F0503020000020004" pitchFamily="34" charset="-122"/>
                <a:cs typeface="Corben" panose="020F0503020000020004" pitchFamily="34" charset="-120"/>
              </a:rPr>
              <a:t>Challenges </a:t>
            </a:r>
            <a:endParaRPr lang="en-US" sz="1500" b="1" dirty="0">
              <a:solidFill>
                <a:srgbClr val="1B1B27"/>
              </a:solidFill>
              <a:latin typeface="Corben" panose="020F0503020000020004" pitchFamily="34" charset="0"/>
              <a:ea typeface="Corben" panose="020F0503020000020004" pitchFamily="34" charset="-122"/>
              <a:cs typeface="Corben" panose="020F0503020000020004" pitchFamily="34" charset="-120"/>
            </a:endParaRPr>
          </a:p>
        </p:txBody>
      </p:sp>
      <p:sp>
        <p:nvSpPr>
          <p:cNvPr id="16" name="Text 9"/>
          <p:cNvSpPr/>
          <p:nvPr/>
        </p:nvSpPr>
        <p:spPr>
          <a:xfrm>
            <a:off x="9662914" y="4513891"/>
            <a:ext cx="1922661" cy="82907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 algn="l">
              <a:lnSpc>
                <a:spcPts val="1960"/>
              </a:lnSpc>
              <a:buNone/>
            </a:pPr>
            <a:r>
              <a:rPr lang="en-US" sz="1335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Big data management faces challenges like security and privacy, data quality, and scalability.</a:t>
            </a:r>
            <a:endParaRPr lang="en-US" sz="1335" dirty="0">
              <a:solidFill>
                <a:srgbClr val="404155"/>
              </a:solidFill>
              <a:latin typeface="Nobile" panose="02000503050000020004" pitchFamily="34" charset="0"/>
              <a:ea typeface="Nobile" panose="02000503050000020004" pitchFamily="34" charset="-122"/>
              <a:cs typeface="Nobile" panose="02000503050000020004" pitchFamily="34" charset="-120"/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en-IN" altLang="en-US" sz="4400" dirty="0"/>
              <a:t>What is </a:t>
            </a:r>
            <a:r>
              <a:rPr lang="en-US" sz="4400" dirty="0"/>
              <a:t>Big Data</a:t>
            </a:r>
            <a:r>
              <a:rPr lang="en-IN" altLang="en-US" sz="4400" dirty="0"/>
              <a:t>?</a:t>
            </a:r>
            <a:endParaRPr lang="en-IN" altLang="en-US" sz="44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2003128" y="700862"/>
            <a:ext cx="3740150" cy="578644"/>
          </a:xfrm>
          <a:prstGeom prst="rect">
            <a:avLst/>
          </a:prstGeom>
          <a:noFill/>
        </p:spPr>
        <p:txBody>
          <a:bodyPr wrap="none" rtlCol="0" anchor="t"/>
          <a:lstStyle/>
          <a:p>
            <a:pPr marL="0" algn="ctr">
              <a:lnSpc>
                <a:spcPct val="95000"/>
              </a:lnSpc>
              <a:buClrTx/>
              <a:buSzTx/>
              <a:buFontTx/>
              <a:buNone/>
            </a:pP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Types of Big Data</a:t>
            </a:r>
            <a:endParaRPr lang="en-US" sz="4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Shape 2"/>
          <p:cNvSpPr/>
          <p:nvPr/>
        </p:nvSpPr>
        <p:spPr>
          <a:xfrm>
            <a:off x="1697990" y="2877185"/>
            <a:ext cx="2808605" cy="2964815"/>
          </a:xfrm>
          <a:prstGeom prst="roundRect">
            <a:avLst>
              <a:gd name="adj" fmla="val 4060"/>
            </a:avLst>
          </a:prstGeom>
          <a:solidFill>
            <a:srgbClr val="D2D9F9"/>
          </a:solidFill>
          <a:ln w="13811">
            <a:solidFill>
              <a:srgbClr val="A5B3F3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925459" y="3073896"/>
            <a:ext cx="1851620" cy="289322"/>
          </a:xfrm>
          <a:prstGeom prst="rect">
            <a:avLst/>
          </a:prstGeom>
          <a:noFill/>
        </p:spPr>
        <p:txBody>
          <a:bodyPr wrap="none" rtlCol="0" anchor="t"/>
          <a:lstStyle/>
          <a:p>
            <a:pPr marL="0" indent="0">
              <a:lnSpc>
                <a:spcPts val="2735"/>
              </a:lnSpc>
              <a:buNone/>
            </a:pPr>
            <a:r>
              <a:rPr lang="en-US" sz="1200" b="1" dirty="0">
                <a:solidFill>
                  <a:srgbClr val="404155"/>
                </a:solidFill>
                <a:latin typeface="Corben" panose="020F0503020000020004" pitchFamily="34" charset="0"/>
                <a:ea typeface="Corben" panose="020F0503020000020004" pitchFamily="34" charset="-122"/>
                <a:cs typeface="Corben" panose="020F0503020000020004" pitchFamily="34" charset="-120"/>
              </a:rPr>
              <a:t>Structured Data</a:t>
            </a:r>
            <a:endParaRPr lang="en-US" sz="1200" b="1" dirty="0">
              <a:solidFill>
                <a:srgbClr val="404155"/>
              </a:solidFill>
              <a:latin typeface="Corben" panose="020F0503020000020004" pitchFamily="34" charset="0"/>
              <a:ea typeface="Corben" panose="020F0503020000020004" pitchFamily="34" charset="-122"/>
              <a:cs typeface="Corben" panose="020F05030200000200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894979" y="3548360"/>
            <a:ext cx="2415083" cy="118467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46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Data that can be easily organized into a table or schema such as data in relational databases.</a:t>
            </a:r>
            <a:endParaRPr lang="en-US" sz="1460" dirty="0"/>
          </a:p>
        </p:txBody>
      </p:sp>
      <p:sp>
        <p:nvSpPr>
          <p:cNvPr id="8" name="Shape 5"/>
          <p:cNvSpPr/>
          <p:nvPr/>
        </p:nvSpPr>
        <p:spPr>
          <a:xfrm>
            <a:off x="4692015" y="2877185"/>
            <a:ext cx="2808605" cy="2964815"/>
          </a:xfrm>
          <a:prstGeom prst="roundRect">
            <a:avLst>
              <a:gd name="adj" fmla="val 4060"/>
            </a:avLst>
          </a:prstGeom>
          <a:solidFill>
            <a:srgbClr val="D2D9F9"/>
          </a:solidFill>
          <a:ln w="13811">
            <a:solidFill>
              <a:srgbClr val="A5B3F3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918988" y="3073896"/>
            <a:ext cx="2032000" cy="289322"/>
          </a:xfrm>
          <a:prstGeom prst="rect">
            <a:avLst/>
          </a:prstGeom>
          <a:noFill/>
        </p:spPr>
        <p:txBody>
          <a:bodyPr wrap="none" rtlCol="0" anchor="t"/>
          <a:lstStyle/>
          <a:p>
            <a:pPr marL="0" indent="0">
              <a:lnSpc>
                <a:spcPts val="2735"/>
              </a:lnSpc>
              <a:buNone/>
            </a:pPr>
            <a:r>
              <a:rPr lang="en-US" sz="1200" b="1" dirty="0">
                <a:solidFill>
                  <a:srgbClr val="404155"/>
                </a:solidFill>
                <a:latin typeface="Corben" panose="020F0503020000020004" pitchFamily="34" charset="0"/>
                <a:ea typeface="Corben" panose="020F0503020000020004" pitchFamily="34" charset="-122"/>
                <a:cs typeface="Corben" panose="020F0503020000020004" pitchFamily="34" charset="-120"/>
              </a:rPr>
              <a:t>Unstructured Data</a:t>
            </a:r>
            <a:endParaRPr lang="en-US" sz="1200" b="1" dirty="0">
              <a:solidFill>
                <a:srgbClr val="404155"/>
              </a:solidFill>
              <a:latin typeface="Corben" panose="020F0503020000020004" pitchFamily="34" charset="0"/>
              <a:ea typeface="Corben" panose="020F0503020000020004" pitchFamily="34" charset="-122"/>
              <a:cs typeface="Corben" panose="020F0503020000020004" pitchFamily="34" charset="-12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888508" y="3548360"/>
            <a:ext cx="2415083" cy="118467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46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Data that doesn’t follow a specific format like videos, images, and social media posts.</a:t>
            </a:r>
            <a:endParaRPr lang="en-US" sz="1460" dirty="0"/>
          </a:p>
        </p:txBody>
      </p:sp>
      <p:sp>
        <p:nvSpPr>
          <p:cNvPr id="11" name="Shape 8"/>
          <p:cNvSpPr/>
          <p:nvPr/>
        </p:nvSpPr>
        <p:spPr>
          <a:xfrm>
            <a:off x="7685405" y="2877185"/>
            <a:ext cx="2808605" cy="2964815"/>
          </a:xfrm>
          <a:prstGeom prst="roundRect">
            <a:avLst>
              <a:gd name="adj" fmla="val 4060"/>
            </a:avLst>
          </a:prstGeom>
          <a:solidFill>
            <a:srgbClr val="D2D9F9"/>
          </a:solidFill>
          <a:ln w="13811">
            <a:solidFill>
              <a:srgbClr val="A5B3F3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912517" y="3073896"/>
            <a:ext cx="2355850" cy="289322"/>
          </a:xfrm>
          <a:prstGeom prst="rect">
            <a:avLst/>
          </a:prstGeom>
          <a:noFill/>
        </p:spPr>
        <p:txBody>
          <a:bodyPr wrap="none" rtlCol="0" anchor="t"/>
          <a:lstStyle/>
          <a:p>
            <a:pPr marL="0" indent="0">
              <a:lnSpc>
                <a:spcPts val="2735"/>
              </a:lnSpc>
              <a:buNone/>
            </a:pPr>
            <a:r>
              <a:rPr lang="en-US" sz="1200" b="1" dirty="0">
                <a:solidFill>
                  <a:srgbClr val="404155"/>
                </a:solidFill>
                <a:latin typeface="Corben" panose="020F0503020000020004" pitchFamily="34" charset="0"/>
                <a:ea typeface="Corben" panose="020F0503020000020004" pitchFamily="34" charset="-122"/>
                <a:cs typeface="Corben" panose="020F0503020000020004" pitchFamily="34" charset="-120"/>
              </a:rPr>
              <a:t>Semi-Structured Data</a:t>
            </a:r>
            <a:endParaRPr lang="en-US" sz="1200" b="1" dirty="0">
              <a:solidFill>
                <a:srgbClr val="404155"/>
              </a:solidFill>
              <a:latin typeface="Corben" panose="020F0503020000020004" pitchFamily="34" charset="0"/>
              <a:ea typeface="Corben" panose="020F0503020000020004" pitchFamily="34" charset="-122"/>
              <a:cs typeface="Corben" panose="020F0503020000020004" pitchFamily="34" charset="-12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882037" y="3548360"/>
            <a:ext cx="2415083" cy="118467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46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Data that has some structure but does not fit easily into tables such as XML, JSON, and log files.</a:t>
            </a:r>
            <a:endParaRPr lang="en-US" sz="146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Characteristics of Big Data:  1-Scale (Volume)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7104" y="2019869"/>
            <a:ext cx="5445457" cy="1364776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Data Volume</a:t>
            </a:r>
            <a:endParaRPr lang="en-US" sz="2400" dirty="0"/>
          </a:p>
          <a:p>
            <a:pPr lvl="1"/>
            <a:r>
              <a:rPr lang="en-US" sz="2400" dirty="0"/>
              <a:t>44x increase from 2009 2020</a:t>
            </a:r>
            <a:endParaRPr lang="en-US" sz="2400" dirty="0"/>
          </a:p>
          <a:p>
            <a:pPr lvl="1"/>
            <a:r>
              <a:rPr lang="en-US" sz="2400" dirty="0"/>
              <a:t>From 0.8 </a:t>
            </a:r>
            <a:r>
              <a:rPr lang="en-US" sz="2400" dirty="0" err="1"/>
              <a:t>zettabytes</a:t>
            </a:r>
            <a:r>
              <a:rPr lang="en-US" sz="2400" dirty="0"/>
              <a:t> to 35zb</a:t>
            </a:r>
            <a:endParaRPr lang="en-US" sz="2400" dirty="0"/>
          </a:p>
          <a:p>
            <a:r>
              <a:rPr lang="en-US" sz="2400" dirty="0"/>
              <a:t>Data volume is increasing exponentially 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335" y="4073858"/>
            <a:ext cx="8207312" cy="2634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36" y="3392990"/>
            <a:ext cx="7195808" cy="6808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6578" y="3713714"/>
            <a:ext cx="3312796" cy="2113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6578" y="1934544"/>
            <a:ext cx="3373376" cy="17791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59" y="466343"/>
            <a:ext cx="9870061" cy="1362113"/>
          </a:xfrm>
        </p:spPr>
        <p:txBody>
          <a:bodyPr>
            <a:normAutofit/>
          </a:bodyPr>
          <a:lstStyle/>
          <a:p>
            <a:r>
              <a:rPr lang="en-US" sz="4000" dirty="0"/>
              <a:t>Characteristics of Big Data: Complexity (Varity)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7898" y="1958737"/>
            <a:ext cx="5857619" cy="3986213"/>
          </a:xfrm>
        </p:spPr>
        <p:txBody>
          <a:bodyPr/>
          <a:lstStyle/>
          <a:p>
            <a:r>
              <a:rPr lang="en-US" dirty="0"/>
              <a:t>Various formats, types, and structures</a:t>
            </a:r>
            <a:endParaRPr lang="en-US" dirty="0"/>
          </a:p>
          <a:p>
            <a:r>
              <a:rPr lang="en-US" dirty="0"/>
              <a:t>Text, numerical, images, audio, video, sequences, time series, social media data, multi-dim arrays, etc…</a:t>
            </a:r>
            <a:endParaRPr lang="en-US" dirty="0"/>
          </a:p>
          <a:p>
            <a:r>
              <a:rPr lang="en-US" dirty="0"/>
              <a:t>Static data vs. streaming data  </a:t>
            </a:r>
            <a:endParaRPr lang="en-US" dirty="0"/>
          </a:p>
          <a:p>
            <a:r>
              <a:rPr lang="en-US" dirty="0"/>
              <a:t>A single application can be generating/collecting many types of data  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35017" y="5378635"/>
            <a:ext cx="4416252" cy="7312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To extract knowledge</a:t>
            </a:r>
            <a:r>
              <a:rPr lang="en-US" sz="2000" dirty="0">
                <a:solidFill>
                  <a:srgbClr val="C00000"/>
                </a:solidFill>
                <a:sym typeface="Wingdings" panose="05000000000000000000"/>
              </a:rPr>
              <a:t> all these types of data need to linked together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15189" y="4154672"/>
            <a:ext cx="3333750" cy="2447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039" y="1950572"/>
            <a:ext cx="1879692" cy="14259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1612" y="1958736"/>
            <a:ext cx="1965528" cy="17697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9867" y="2763924"/>
            <a:ext cx="1398307" cy="13907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4376" y="4663953"/>
            <a:ext cx="2279137" cy="17477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Characteristics of Big Data: Speed (Velocity)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331" y="2190748"/>
            <a:ext cx="11027391" cy="4319233"/>
          </a:xfrm>
        </p:spPr>
        <p:txBody>
          <a:bodyPr>
            <a:normAutofit/>
          </a:bodyPr>
          <a:lstStyle/>
          <a:p>
            <a:r>
              <a:rPr lang="en-US" sz="2400" dirty="0"/>
              <a:t>Data is begin generated fast and need to be processed fast</a:t>
            </a:r>
            <a:endParaRPr lang="en-US" sz="2400" dirty="0"/>
          </a:p>
          <a:p>
            <a:r>
              <a:rPr lang="en-US" sz="2400" dirty="0"/>
              <a:t>Online Data Analytics</a:t>
            </a:r>
            <a:endParaRPr lang="en-US" sz="2400" dirty="0"/>
          </a:p>
          <a:p>
            <a:r>
              <a:rPr lang="en-US" sz="2400" dirty="0"/>
              <a:t>Late decisions             missing opportunities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Examples</a:t>
            </a:r>
            <a:endParaRPr lang="en-US" sz="2400" dirty="0"/>
          </a:p>
          <a:p>
            <a:pPr lvl="1"/>
            <a:r>
              <a:rPr lang="en-US" sz="2400" dirty="0"/>
              <a:t>E-Promotions: Based on your current location, your purchase history, what you like            send promotions right now for store next to you</a:t>
            </a:r>
            <a:endParaRPr lang="en-US" sz="2400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Healthcare monitoring: sensors monitoring your activities and body         any abnormal measurements require immediate reaction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4" name="Right Arrow 3"/>
          <p:cNvSpPr/>
          <p:nvPr/>
        </p:nvSpPr>
        <p:spPr>
          <a:xfrm>
            <a:off x="2988859" y="3452884"/>
            <a:ext cx="518615" cy="20471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2049437" y="4792638"/>
            <a:ext cx="518615" cy="20471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9855957" y="5597857"/>
            <a:ext cx="518615" cy="20471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9075" y="1959121"/>
            <a:ext cx="1989717" cy="2171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Big Data: 3V’s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86782" y="1837916"/>
            <a:ext cx="1963082" cy="23654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25" y="4359344"/>
            <a:ext cx="3004439" cy="208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122" y="1976081"/>
            <a:ext cx="7336406" cy="47338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ducation 16x9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ducation">
    <a:dk1>
      <a:srgbClr val="3C4743"/>
    </a:dk1>
    <a:lt1>
      <a:srgbClr val="E5E6DA"/>
    </a:lt1>
    <a:dk2>
      <a:srgbClr val="000000"/>
    </a:dk2>
    <a:lt2>
      <a:srgbClr val="FFFFFF"/>
    </a:lt2>
    <a:accent1>
      <a:srgbClr val="DDC237"/>
    </a:accent1>
    <a:accent2>
      <a:srgbClr val="94A43E"/>
    </a:accent2>
    <a:accent3>
      <a:srgbClr val="6488A3"/>
    </a:accent3>
    <a:accent4>
      <a:srgbClr val="926E8F"/>
    </a:accent4>
    <a:accent5>
      <a:srgbClr val="96A1AA"/>
    </a:accent5>
    <a:accent6>
      <a:srgbClr val="A99E8A"/>
    </a:accent6>
    <a:hlink>
      <a:srgbClr val="6488A3"/>
    </a:hlink>
    <a:folHlink>
      <a:srgbClr val="926E8F"/>
    </a:folHlink>
  </a:clrScheme>
</a:themeOverride>
</file>

<file path=ppt/theme/themeOverride2.xml><?xml version="1.0" encoding="utf-8"?>
<a:themeOverride xmlns:a="http://schemas.openxmlformats.org/drawingml/2006/main">
  <a:clrScheme name="Education">
    <a:dk1>
      <a:srgbClr val="3C4743"/>
    </a:dk1>
    <a:lt1>
      <a:srgbClr val="E5E6DA"/>
    </a:lt1>
    <a:dk2>
      <a:srgbClr val="000000"/>
    </a:dk2>
    <a:lt2>
      <a:srgbClr val="FFFFFF"/>
    </a:lt2>
    <a:accent1>
      <a:srgbClr val="DDC237"/>
    </a:accent1>
    <a:accent2>
      <a:srgbClr val="94A43E"/>
    </a:accent2>
    <a:accent3>
      <a:srgbClr val="6488A3"/>
    </a:accent3>
    <a:accent4>
      <a:srgbClr val="926E8F"/>
    </a:accent4>
    <a:accent5>
      <a:srgbClr val="96A1AA"/>
    </a:accent5>
    <a:accent6>
      <a:srgbClr val="A99E8A"/>
    </a:accent6>
    <a:hlink>
      <a:srgbClr val="6488A3"/>
    </a:hlink>
    <a:folHlink>
      <a:srgbClr val="926E8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Educational subjects presentation, chalkboard illustrations design (widescreen)</Template>
  <TotalTime>0</TotalTime>
  <Words>5710</Words>
  <Application>WPS Presentation</Application>
  <PresentationFormat>Widescreen</PresentationFormat>
  <Paragraphs>208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9" baseType="lpstr">
      <vt:lpstr>Arial</vt:lpstr>
      <vt:lpstr>SimSun</vt:lpstr>
      <vt:lpstr>Wingdings</vt:lpstr>
      <vt:lpstr>Wingdings</vt:lpstr>
      <vt:lpstr>Calisto MT</vt:lpstr>
      <vt:lpstr>Calibri</vt:lpstr>
      <vt:lpstr>Microsoft YaHei</vt:lpstr>
      <vt:lpstr>Arial Unicode MS</vt:lpstr>
      <vt:lpstr>Nobile</vt:lpstr>
      <vt:lpstr>Nobile</vt:lpstr>
      <vt:lpstr>Nobile</vt:lpstr>
      <vt:lpstr>Corben</vt:lpstr>
      <vt:lpstr>Corben</vt:lpstr>
      <vt:lpstr>Corben</vt:lpstr>
      <vt:lpstr>Education 16x9</vt:lpstr>
      <vt:lpstr>Big Data</vt:lpstr>
      <vt:lpstr>PowerPoint 演示文稿</vt:lpstr>
      <vt:lpstr>Big Data Definition</vt:lpstr>
      <vt:lpstr>Big Data Definition</vt:lpstr>
      <vt:lpstr>PowerPoint 演示文稿</vt:lpstr>
      <vt:lpstr>Characteristics of Big Data:  1-Scale (Volume)</vt:lpstr>
      <vt:lpstr>Characteristics of Big Data: Complexity (Varity)</vt:lpstr>
      <vt:lpstr>Characteristics of Big Data: Speed (Velocity)</vt:lpstr>
      <vt:lpstr>Big Data: 3V’s</vt:lpstr>
      <vt:lpstr>Some Make it 4V’s</vt:lpstr>
      <vt:lpstr>Harnessing Big Data</vt:lpstr>
      <vt:lpstr>Who’s Generating Big Data ?</vt:lpstr>
      <vt:lpstr>The Model Has Changed…</vt:lpstr>
      <vt:lpstr>What’s driving Big Data ?</vt:lpstr>
      <vt:lpstr>Value of Big Data Analytics</vt:lpstr>
      <vt:lpstr>Challenges in Handling Big Data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Data</dc:title>
  <dc:creator/>
  <cp:lastModifiedBy>AB</cp:lastModifiedBy>
  <cp:revision>4</cp:revision>
  <dcterms:created xsi:type="dcterms:W3CDTF">2014-05-07T00:52:00Z</dcterms:created>
  <dcterms:modified xsi:type="dcterms:W3CDTF">2023-08-22T06:36:44Z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TC034629029991</vt:lpwstr>
  </property>
  <property fmtid="{D5CDD505-2E9C-101B-9397-08002B2CF9AE}" pid="3" name="ICV">
    <vt:lpwstr>F61F160D7CB04344B72CF5B585FA988C</vt:lpwstr>
  </property>
  <property fmtid="{D5CDD505-2E9C-101B-9397-08002B2CF9AE}" pid="4" name="KSOProductBuildVer">
    <vt:lpwstr>1033-11.2.0.11417</vt:lpwstr>
  </property>
</Properties>
</file>